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9" r:id="rId2"/>
    <p:sldId id="269" r:id="rId3"/>
    <p:sldId id="264" r:id="rId4"/>
    <p:sldId id="260" r:id="rId5"/>
    <p:sldId id="268" r:id="rId6"/>
    <p:sldId id="262" r:id="rId7"/>
    <p:sldId id="263" r:id="rId8"/>
    <p:sldId id="265" r:id="rId9"/>
    <p:sldId id="266" r:id="rId10"/>
    <p:sldId id="267" r:id="rId11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AES" cryptAlgorithmClass="hash" cryptAlgorithmType="typeAny" cryptAlgorithmSid="14" spinCount="100000" saltData="b9eBbRQEMSbQq0s6/ad+wg==" hashData="+Pg+JwkhZmd6cbLsvopN0Wkj016xxKmVct27W/kWIlHkeON7kQ6Tkb2e3IULYQ5D+aE06GRuX3VWYySqQqvhAg=="/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12192000" cy="457200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C2C0032D-812C-46BE-B3D3-C4EB5E13D79B}" type="datetimeFigureOut">
              <a:rPr lang="it-IT" smtClean="0"/>
              <a:t>23/11/2017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45B9C-6736-456B-A02D-966F8CC4B780}" type="slidenum">
              <a:rPr lang="it-IT" smtClean="0"/>
              <a:t>‹N›</a:t>
            </a:fld>
            <a:endParaRPr lang="it-IT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19264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0032D-812C-46BE-B3D3-C4EB5E13D79B}" type="datetimeFigureOut">
              <a:rPr lang="it-IT" smtClean="0"/>
              <a:t>23/11/2017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45B9C-6736-456B-A02D-966F8CC4B78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346706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762000"/>
            <a:ext cx="7581900" cy="5410200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0032D-812C-46BE-B3D3-C4EB5E13D79B}" type="datetimeFigureOut">
              <a:rPr lang="it-IT" smtClean="0"/>
              <a:t>23/11/2017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45B9C-6736-456B-A02D-966F8CC4B780}" type="slidenum">
              <a:rPr lang="it-IT" smtClean="0"/>
              <a:t>‹N›</a:t>
            </a:fld>
            <a:endParaRPr lang="it-IT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000063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0032D-812C-46BE-B3D3-C4EB5E13D79B}" type="datetimeFigureOut">
              <a:rPr lang="it-IT" smtClean="0"/>
              <a:t>23/11/2017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45B9C-6736-456B-A02D-966F8CC4B78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680998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12192000" cy="4572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0032D-812C-46BE-B3D3-C4EB5E13D79B}" type="datetimeFigureOut">
              <a:rPr lang="it-IT" smtClean="0"/>
              <a:t>23/11/2017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45B9C-6736-456B-A02D-966F8CC4B780}" type="slidenum">
              <a:rPr lang="it-IT" smtClean="0"/>
              <a:t>‹N›</a:t>
            </a:fld>
            <a:endParaRPr lang="it-IT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663918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8" y="2286000"/>
            <a:ext cx="4754880" cy="402336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0032D-812C-46BE-B3D3-C4EB5E13D79B}" type="datetimeFigureOut">
              <a:rPr lang="it-IT" smtClean="0"/>
              <a:t>23/11/2017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45B9C-6736-456B-A02D-966F8CC4B78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014043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2">
                    <a:lumMod val="75000"/>
                  </a:schemeClr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 lIns="45720" rIns="4572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89320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89320" y="2967788"/>
            <a:ext cx="4754880" cy="3341572"/>
          </a:xfrm>
        </p:spPr>
        <p:txBody>
          <a:bodyPr lIns="45720" rIns="4572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0032D-812C-46BE-B3D3-C4EB5E13D79B}" type="datetimeFigureOut">
              <a:rPr lang="it-IT" smtClean="0"/>
              <a:t>23/11/2017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45B9C-6736-456B-A02D-966F8CC4B78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907670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0032D-812C-46BE-B3D3-C4EB5E13D79B}" type="datetimeFigureOut">
              <a:rPr lang="it-IT" smtClean="0"/>
              <a:t>23/11/2017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45B9C-6736-456B-A02D-966F8CC4B78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225276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0032D-812C-46BE-B3D3-C4EB5E13D79B}" type="datetimeFigureOut">
              <a:rPr lang="it-IT" smtClean="0"/>
              <a:t>23/11/2017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45B9C-6736-456B-A02D-966F8CC4B78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384101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0032D-812C-46BE-B3D3-C4EB5E13D79B}" type="datetimeFigureOut">
              <a:rPr lang="it-IT" smtClean="0"/>
              <a:t>23/11/2017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45B9C-6736-456B-A02D-966F8CC4B78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280381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2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0032D-812C-46BE-B3D3-C4EB5E13D79B}" type="datetimeFigureOut">
              <a:rPr lang="it-IT" smtClean="0"/>
              <a:t>23/11/2017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45B9C-6736-456B-A02D-966F8CC4B780}" type="slidenum">
              <a:rPr lang="it-IT" smtClean="0"/>
              <a:t>‹N›</a:t>
            </a:fld>
            <a:endParaRPr lang="it-IT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795908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1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8" y="6470704"/>
            <a:ext cx="2154142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fld id="{C2C0032D-812C-46BE-B3D3-C4EB5E13D79B}" type="datetimeFigureOut">
              <a:rPr lang="it-IT" smtClean="0"/>
              <a:t>23/11/2017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8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4" y="6470704"/>
            <a:ext cx="973666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fld id="{DAC45B9C-6736-456B-A02D-966F8CC4B780}" type="slidenum">
              <a:rPr lang="it-IT" smtClean="0"/>
              <a:t>‹N›</a:t>
            </a:fld>
            <a:endParaRPr lang="it-IT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674751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0000"/>
              <a:lumOff val="10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2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3600" dirty="0" err="1" smtClean="0"/>
              <a:t>Andean</a:t>
            </a:r>
            <a:r>
              <a:rPr lang="it-IT" sz="3600" dirty="0" smtClean="0"/>
              <a:t> Spanish</a:t>
            </a:r>
            <a:endParaRPr lang="it-IT" sz="3600" dirty="0"/>
          </a:p>
        </p:txBody>
      </p:sp>
      <p:sp>
        <p:nvSpPr>
          <p:cNvPr id="10" name="Segnaposto testo 9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 err="1"/>
              <a:t>based</a:t>
            </a:r>
            <a:r>
              <a:rPr lang="it-IT" dirty="0"/>
              <a:t> on: </a:t>
            </a:r>
            <a:r>
              <a:rPr lang="it-IT" dirty="0" err="1"/>
              <a:t>Lipski</a:t>
            </a:r>
            <a:r>
              <a:rPr lang="it-IT" dirty="0"/>
              <a:t>, John «</a:t>
            </a:r>
            <a:r>
              <a:rPr lang="it-IT" dirty="0" err="1"/>
              <a:t>El</a:t>
            </a:r>
            <a:r>
              <a:rPr lang="it-IT" dirty="0"/>
              <a:t> </a:t>
            </a:r>
            <a:r>
              <a:rPr lang="it-IT" dirty="0" err="1"/>
              <a:t>español</a:t>
            </a:r>
            <a:r>
              <a:rPr lang="it-IT" dirty="0"/>
              <a:t> de </a:t>
            </a:r>
            <a:r>
              <a:rPr lang="it-IT" dirty="0" err="1"/>
              <a:t>América</a:t>
            </a:r>
            <a:r>
              <a:rPr lang="it-IT" dirty="0"/>
              <a:t>», Madrid: </a:t>
            </a:r>
            <a:r>
              <a:rPr lang="it-IT" dirty="0" err="1"/>
              <a:t>Cátedra</a:t>
            </a:r>
            <a:r>
              <a:rPr lang="it-IT" dirty="0"/>
              <a:t>, 1994</a:t>
            </a:r>
          </a:p>
        </p:txBody>
      </p:sp>
    </p:spTree>
    <p:extLst>
      <p:ext uri="{BB962C8B-B14F-4D97-AF65-F5344CB8AC3E}">
        <p14:creationId xmlns:p14="http://schemas.microsoft.com/office/powerpoint/2010/main" val="3535383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err="1" smtClean="0"/>
              <a:t>chompa</a:t>
            </a:r>
            <a:endParaRPr lang="it-IT" dirty="0"/>
          </a:p>
        </p:txBody>
      </p:sp>
      <p:pic>
        <p:nvPicPr>
          <p:cNvPr id="6" name="Segnaposto contenuto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3397" y="1840398"/>
            <a:ext cx="4841533" cy="4841533"/>
          </a:xfrm>
        </p:spPr>
      </p:pic>
    </p:spTree>
    <p:extLst>
      <p:ext uri="{BB962C8B-B14F-4D97-AF65-F5344CB8AC3E}">
        <p14:creationId xmlns:p14="http://schemas.microsoft.com/office/powerpoint/2010/main" val="29998676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3600" dirty="0" err="1" smtClean="0"/>
              <a:t>Approximate</a:t>
            </a:r>
            <a:r>
              <a:rPr lang="it-IT" sz="3600" dirty="0" smtClean="0"/>
              <a:t> </a:t>
            </a:r>
            <a:r>
              <a:rPr lang="it-IT" sz="3600" dirty="0" err="1" smtClean="0"/>
              <a:t>distribution</a:t>
            </a:r>
            <a:r>
              <a:rPr lang="it-IT" sz="3600" dirty="0" smtClean="0"/>
              <a:t> of </a:t>
            </a:r>
            <a:r>
              <a:rPr lang="it-IT" sz="3600" dirty="0" err="1" smtClean="0"/>
              <a:t>Andean</a:t>
            </a:r>
            <a:r>
              <a:rPr lang="it-IT" sz="3600" dirty="0" smtClean="0"/>
              <a:t> Spanish (</a:t>
            </a:r>
            <a:r>
              <a:rPr lang="it-IT" sz="3600" dirty="0" err="1" smtClean="0"/>
              <a:t>black</a:t>
            </a:r>
            <a:r>
              <a:rPr lang="it-IT" sz="3600" dirty="0" smtClean="0"/>
              <a:t> </a:t>
            </a:r>
            <a:r>
              <a:rPr lang="it-IT" sz="3600" dirty="0" err="1" smtClean="0"/>
              <a:t>circle</a:t>
            </a:r>
            <a:r>
              <a:rPr lang="it-IT" sz="3600" dirty="0"/>
              <a:t> </a:t>
            </a:r>
            <a:r>
              <a:rPr lang="it-IT" sz="3600" dirty="0" smtClean="0"/>
              <a:t>line)</a:t>
            </a:r>
            <a:endParaRPr lang="it-IT" sz="3600" dirty="0"/>
          </a:p>
        </p:txBody>
      </p:sp>
      <p:pic>
        <p:nvPicPr>
          <p:cNvPr id="6" name="Segnaposto contenuto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54789" y="1811557"/>
            <a:ext cx="3282422" cy="4351338"/>
          </a:xfrm>
        </p:spPr>
      </p:pic>
      <p:sp>
        <p:nvSpPr>
          <p:cNvPr id="7" name="Ovale 6"/>
          <p:cNvSpPr/>
          <p:nvPr/>
        </p:nvSpPr>
        <p:spPr>
          <a:xfrm rot="19983129">
            <a:off x="5890806" y="3823845"/>
            <a:ext cx="284377" cy="1167522"/>
          </a:xfrm>
          <a:prstGeom prst="ellipse">
            <a:avLst/>
          </a:prstGeom>
          <a:noFill/>
          <a:ln w="952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54734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olo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/>
              <a:t>The </a:t>
            </a:r>
            <a:r>
              <a:rPr lang="it-IT" dirty="0" err="1" smtClean="0"/>
              <a:t>most</a:t>
            </a:r>
            <a:r>
              <a:rPr lang="it-IT" dirty="0" smtClean="0"/>
              <a:t> </a:t>
            </a:r>
            <a:r>
              <a:rPr lang="it-IT" dirty="0" err="1" smtClean="0"/>
              <a:t>evident</a:t>
            </a:r>
            <a:r>
              <a:rPr lang="it-IT" dirty="0" smtClean="0"/>
              <a:t> </a:t>
            </a:r>
            <a:r>
              <a:rPr lang="it-IT" dirty="0" err="1" smtClean="0"/>
              <a:t>difference</a:t>
            </a:r>
            <a:r>
              <a:rPr lang="it-IT" dirty="0" smtClean="0"/>
              <a:t> in </a:t>
            </a:r>
            <a:r>
              <a:rPr lang="it-IT" dirty="0" err="1" smtClean="0"/>
              <a:t>syntax</a:t>
            </a:r>
            <a:endParaRPr lang="it-IT" dirty="0"/>
          </a:p>
        </p:txBody>
      </p:sp>
      <p:sp>
        <p:nvSpPr>
          <p:cNvPr id="9" name="Segnaposto testo 8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it-IT" dirty="0" smtClean="0"/>
              <a:t>Standard Spanish</a:t>
            </a:r>
            <a:r>
              <a:rPr lang="it-IT" dirty="0"/>
              <a:t> </a:t>
            </a:r>
            <a:r>
              <a:rPr lang="it-IT" dirty="0" smtClean="0"/>
              <a:t>word </a:t>
            </a:r>
            <a:r>
              <a:rPr lang="it-IT" dirty="0" err="1" smtClean="0"/>
              <a:t>order</a:t>
            </a:r>
            <a:endParaRPr lang="it-IT" dirty="0"/>
          </a:p>
        </p:txBody>
      </p:sp>
      <p:sp>
        <p:nvSpPr>
          <p:cNvPr id="6" name="Segnaposto contenuto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 smtClean="0"/>
          </a:p>
          <a:p>
            <a:pPr marL="0" indent="0" algn="ctr">
              <a:buNone/>
            </a:pPr>
            <a:r>
              <a:rPr lang="it-IT" dirty="0" smtClean="0"/>
              <a:t>S V </a:t>
            </a:r>
            <a:r>
              <a:rPr lang="it-IT" dirty="0" smtClean="0">
                <a:solidFill>
                  <a:srgbClr val="FF0000"/>
                </a:solidFill>
              </a:rPr>
              <a:t>O</a:t>
            </a:r>
          </a:p>
        </p:txBody>
      </p:sp>
      <p:sp>
        <p:nvSpPr>
          <p:cNvPr id="10" name="Segnaposto testo 9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it-IT" dirty="0" err="1" smtClean="0"/>
              <a:t>Andean</a:t>
            </a:r>
            <a:r>
              <a:rPr lang="it-IT" dirty="0" smtClean="0"/>
              <a:t> Spanish word </a:t>
            </a:r>
            <a:r>
              <a:rPr lang="it-IT" dirty="0" err="1" smtClean="0"/>
              <a:t>order</a:t>
            </a:r>
            <a:endParaRPr lang="it-IT" dirty="0"/>
          </a:p>
        </p:txBody>
      </p:sp>
      <p:sp>
        <p:nvSpPr>
          <p:cNvPr id="11" name="Segnaposto contenuto 10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 smtClean="0"/>
          </a:p>
          <a:p>
            <a:pPr marL="0" indent="0" algn="ctr">
              <a:buNone/>
            </a:pPr>
            <a:r>
              <a:rPr lang="it-IT" dirty="0" smtClean="0"/>
              <a:t>S </a:t>
            </a:r>
            <a:r>
              <a:rPr lang="it-IT" dirty="0" smtClean="0">
                <a:solidFill>
                  <a:srgbClr val="FF0000"/>
                </a:solidFill>
              </a:rPr>
              <a:t>O</a:t>
            </a:r>
            <a:r>
              <a:rPr lang="it-IT" dirty="0" smtClean="0"/>
              <a:t> V</a:t>
            </a:r>
          </a:p>
          <a:p>
            <a:pPr marL="0" indent="0" algn="ctr">
              <a:buNone/>
            </a:pPr>
            <a:r>
              <a:rPr lang="it-IT" dirty="0" smtClean="0">
                <a:solidFill>
                  <a:srgbClr val="FF0000"/>
                </a:solidFill>
              </a:rPr>
              <a:t>O</a:t>
            </a:r>
            <a:r>
              <a:rPr lang="it-IT" dirty="0" smtClean="0"/>
              <a:t> </a:t>
            </a:r>
            <a:r>
              <a:rPr lang="it-IT" dirty="0"/>
              <a:t>S </a:t>
            </a:r>
            <a:r>
              <a:rPr lang="it-IT" dirty="0" smtClean="0"/>
              <a:t>V</a:t>
            </a:r>
          </a:p>
          <a:p>
            <a:pPr marL="0" indent="0" algn="ctr">
              <a:buNone/>
            </a:pPr>
            <a:endParaRPr lang="it-IT" dirty="0"/>
          </a:p>
          <a:p>
            <a:pPr marL="0" indent="0" algn="ctr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4996751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dirty="0" smtClean="0"/>
              <a:t/>
            </a:r>
            <a:br>
              <a:rPr lang="it-IT" dirty="0" smtClean="0"/>
            </a:br>
            <a:r>
              <a:rPr lang="it-IT" dirty="0" err="1" smtClean="0"/>
              <a:t>Samples</a:t>
            </a:r>
            <a:r>
              <a:rPr lang="it-IT" dirty="0" smtClean="0"/>
              <a:t> of </a:t>
            </a:r>
            <a:r>
              <a:rPr lang="it-IT" dirty="0" err="1" smtClean="0"/>
              <a:t>differences</a:t>
            </a:r>
            <a:r>
              <a:rPr lang="it-IT" dirty="0" smtClean="0"/>
              <a:t> in the word </a:t>
            </a:r>
            <a:r>
              <a:rPr lang="it-IT" dirty="0" err="1" smtClean="0"/>
              <a:t>order</a:t>
            </a:r>
            <a:endParaRPr lang="it-IT" dirty="0"/>
          </a:p>
        </p:txBody>
      </p:sp>
      <p:sp>
        <p:nvSpPr>
          <p:cNvPr id="5" name="Segnaposto testo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it-IT" dirty="0" err="1" smtClean="0"/>
              <a:t>Andean</a:t>
            </a:r>
            <a:r>
              <a:rPr lang="it-IT" dirty="0" smtClean="0"/>
              <a:t> Spanish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it-IT" sz="1600" dirty="0" smtClean="0"/>
              <a:t>1. La </a:t>
            </a:r>
            <a:r>
              <a:rPr lang="it-IT" sz="1600" dirty="0" err="1" smtClean="0"/>
              <a:t>puerta</a:t>
            </a:r>
            <a:r>
              <a:rPr lang="it-IT" sz="1600" dirty="0" smtClean="0"/>
              <a:t>  sin </a:t>
            </a:r>
            <a:r>
              <a:rPr lang="it-IT" sz="1600" dirty="0" err="1" smtClean="0"/>
              <a:t>cerrar</a:t>
            </a:r>
            <a:r>
              <a:rPr lang="it-IT" sz="1600" dirty="0" smtClean="0"/>
              <a:t>           </a:t>
            </a:r>
            <a:r>
              <a:rPr lang="it-IT" sz="1600" dirty="0" err="1" smtClean="0"/>
              <a:t>nomás</a:t>
            </a:r>
            <a:r>
              <a:rPr lang="it-IT" sz="1600" dirty="0" smtClean="0"/>
              <a:t>      </a:t>
            </a:r>
            <a:r>
              <a:rPr lang="it-IT" sz="1600" dirty="0" smtClean="0">
                <a:solidFill>
                  <a:srgbClr val="FF0000"/>
                </a:solidFill>
              </a:rPr>
              <a:t>me </a:t>
            </a:r>
            <a:r>
              <a:rPr lang="it-IT" sz="1600" dirty="0" err="1" smtClean="0">
                <a:solidFill>
                  <a:srgbClr val="FF0000"/>
                </a:solidFill>
              </a:rPr>
              <a:t>había</a:t>
            </a:r>
            <a:r>
              <a:rPr lang="it-IT" sz="1600" dirty="0" smtClean="0">
                <a:solidFill>
                  <a:srgbClr val="FF0000"/>
                </a:solidFill>
              </a:rPr>
              <a:t> </a:t>
            </a:r>
            <a:r>
              <a:rPr lang="it-IT" sz="1600" dirty="0" err="1" smtClean="0">
                <a:solidFill>
                  <a:srgbClr val="FF0000"/>
                </a:solidFill>
              </a:rPr>
              <a:t>dormido</a:t>
            </a:r>
            <a:endParaRPr lang="it-IT" sz="1600" dirty="0" smtClean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it-IT" sz="1700" dirty="0" smtClean="0"/>
              <a:t>    </a:t>
            </a:r>
            <a:r>
              <a:rPr lang="it-IT" sz="1600" dirty="0" smtClean="0"/>
              <a:t>The </a:t>
            </a:r>
            <a:r>
              <a:rPr lang="it-IT" sz="1600" dirty="0"/>
              <a:t>door </a:t>
            </a:r>
            <a:r>
              <a:rPr lang="it-IT" sz="1600" dirty="0" smtClean="0"/>
              <a:t> </a:t>
            </a:r>
            <a:r>
              <a:rPr lang="it-IT" sz="1600" dirty="0" err="1" smtClean="0"/>
              <a:t>without</a:t>
            </a:r>
            <a:r>
              <a:rPr lang="it-IT" sz="1600" dirty="0" smtClean="0"/>
              <a:t> </a:t>
            </a:r>
            <a:r>
              <a:rPr lang="it-IT" sz="1600" dirty="0" err="1" smtClean="0"/>
              <a:t>closing</a:t>
            </a:r>
            <a:r>
              <a:rPr lang="it-IT" sz="1600" dirty="0"/>
              <a:t> </a:t>
            </a:r>
            <a:r>
              <a:rPr lang="it-IT" sz="1600" dirty="0" err="1" smtClean="0"/>
              <a:t>anymore</a:t>
            </a:r>
            <a:r>
              <a:rPr lang="it-IT" sz="1600" dirty="0" smtClean="0"/>
              <a:t>  </a:t>
            </a:r>
            <a:r>
              <a:rPr lang="it-IT" sz="1600" dirty="0" smtClean="0">
                <a:solidFill>
                  <a:srgbClr val="FF0000"/>
                </a:solidFill>
              </a:rPr>
              <a:t>I </a:t>
            </a:r>
            <a:r>
              <a:rPr lang="it-IT" sz="1600" dirty="0" err="1" smtClean="0">
                <a:solidFill>
                  <a:srgbClr val="FF0000"/>
                </a:solidFill>
              </a:rPr>
              <a:t>had</a:t>
            </a:r>
            <a:r>
              <a:rPr lang="it-IT" sz="1600" dirty="0" smtClean="0">
                <a:solidFill>
                  <a:srgbClr val="FF0000"/>
                </a:solidFill>
              </a:rPr>
              <a:t> </a:t>
            </a:r>
            <a:r>
              <a:rPr lang="it-IT" sz="1600" dirty="0" err="1">
                <a:solidFill>
                  <a:srgbClr val="FF0000"/>
                </a:solidFill>
              </a:rPr>
              <a:t>fallen</a:t>
            </a:r>
            <a:r>
              <a:rPr lang="it-IT" sz="1600" dirty="0">
                <a:solidFill>
                  <a:srgbClr val="FF0000"/>
                </a:solidFill>
              </a:rPr>
              <a:t> </a:t>
            </a:r>
            <a:r>
              <a:rPr lang="it-IT" sz="1600" dirty="0" err="1">
                <a:solidFill>
                  <a:srgbClr val="FF0000"/>
                </a:solidFill>
              </a:rPr>
              <a:t>asleep</a:t>
            </a:r>
            <a:r>
              <a:rPr lang="it-IT" sz="1600" dirty="0">
                <a:solidFill>
                  <a:srgbClr val="FF0000"/>
                </a:solidFill>
              </a:rPr>
              <a:t> </a:t>
            </a:r>
            <a:endParaRPr lang="it-IT" sz="1600" dirty="0" smtClean="0">
              <a:solidFill>
                <a:srgbClr val="FF0000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it-IT" sz="2000" dirty="0" smtClean="0"/>
              <a:t>  </a:t>
            </a:r>
            <a:r>
              <a:rPr lang="it-IT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I </a:t>
            </a:r>
            <a:r>
              <a:rPr lang="it-IT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had</a:t>
            </a:r>
            <a:r>
              <a:rPr lang="it-IT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dirty="0" err="1">
                <a:latin typeface="Arial" panose="020B0604020202020204" pitchFamily="34" charset="0"/>
                <a:cs typeface="Arial" panose="020B0604020202020204" pitchFamily="34" charset="0"/>
              </a:rPr>
              <a:t>fallen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dirty="0" err="1">
                <a:latin typeface="Arial" panose="020B0604020202020204" pitchFamily="34" charset="0"/>
                <a:cs typeface="Arial" panose="020B0604020202020204" pitchFamily="34" charset="0"/>
              </a:rPr>
              <a:t>asleep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without</a:t>
            </a:r>
            <a:r>
              <a:rPr lang="it-IT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closing</a:t>
            </a:r>
            <a:r>
              <a:rPr lang="it-IT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the door</a:t>
            </a:r>
          </a:p>
          <a:p>
            <a:pPr marL="0" indent="0">
              <a:buNone/>
            </a:pPr>
            <a:endParaRPr lang="it-IT" sz="2400" dirty="0" smtClean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it-IT" sz="2000" dirty="0" smtClean="0"/>
              <a:t>2. En </a:t>
            </a:r>
            <a:r>
              <a:rPr lang="it-IT" sz="2000" dirty="0" err="1" smtClean="0"/>
              <a:t>Ayacucho</a:t>
            </a:r>
            <a:r>
              <a:rPr lang="it-IT" sz="2000" dirty="0" smtClean="0"/>
              <a:t> </a:t>
            </a:r>
            <a:r>
              <a:rPr lang="it-IT" sz="2000" dirty="0" err="1" smtClean="0">
                <a:solidFill>
                  <a:srgbClr val="FF0000"/>
                </a:solidFill>
              </a:rPr>
              <a:t>ya</a:t>
            </a:r>
            <a:r>
              <a:rPr lang="it-IT" sz="2000" dirty="0" smtClean="0">
                <a:solidFill>
                  <a:srgbClr val="FF0000"/>
                </a:solidFill>
              </a:rPr>
              <a:t>       </a:t>
            </a:r>
            <a:r>
              <a:rPr lang="it-IT" sz="2000" dirty="0" err="1" smtClean="0">
                <a:solidFill>
                  <a:srgbClr val="FF0000"/>
                </a:solidFill>
              </a:rPr>
              <a:t>estábamos</a:t>
            </a:r>
            <a:endParaRPr lang="it-IT" sz="20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it-IT" sz="1600" dirty="0" smtClean="0"/>
              <a:t>     In </a:t>
            </a:r>
            <a:r>
              <a:rPr lang="it-IT" sz="1600" dirty="0" err="1" smtClean="0"/>
              <a:t>Ayacucho</a:t>
            </a:r>
            <a:r>
              <a:rPr lang="it-IT" sz="1600" dirty="0" smtClean="0"/>
              <a:t>    </a:t>
            </a:r>
            <a:r>
              <a:rPr lang="it-IT" sz="1600" dirty="0" err="1" smtClean="0">
                <a:solidFill>
                  <a:srgbClr val="FF0000"/>
                </a:solidFill>
              </a:rPr>
              <a:t>already</a:t>
            </a:r>
            <a:r>
              <a:rPr lang="it-IT" sz="1600" dirty="0" smtClean="0">
                <a:solidFill>
                  <a:srgbClr val="FF0000"/>
                </a:solidFill>
              </a:rPr>
              <a:t> (</a:t>
            </a:r>
            <a:r>
              <a:rPr lang="it-IT" sz="1600" dirty="0" err="1" smtClean="0">
                <a:solidFill>
                  <a:srgbClr val="FF0000"/>
                </a:solidFill>
              </a:rPr>
              <a:t>we</a:t>
            </a:r>
            <a:r>
              <a:rPr lang="it-IT" sz="1600" dirty="0" smtClean="0">
                <a:solidFill>
                  <a:srgbClr val="FF0000"/>
                </a:solidFill>
              </a:rPr>
              <a:t>) were-1°pers.plur</a:t>
            </a:r>
            <a:r>
              <a:rPr lang="it-IT" sz="1600" dirty="0" smtClean="0"/>
              <a:t>.</a:t>
            </a:r>
            <a:endParaRPr lang="it-IT" sz="16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it-IT" sz="2000" dirty="0"/>
              <a:t> </a:t>
            </a:r>
            <a:r>
              <a:rPr lang="it-IT" sz="2000" dirty="0" smtClean="0"/>
              <a:t>   </a:t>
            </a:r>
            <a:r>
              <a:rPr lang="it-IT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We</a:t>
            </a:r>
            <a:r>
              <a:rPr lang="it-IT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were</a:t>
            </a:r>
            <a:r>
              <a:rPr lang="it-IT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already</a:t>
            </a:r>
            <a:r>
              <a:rPr lang="it-IT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it-IT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Ayacucho</a:t>
            </a:r>
            <a:endParaRPr lang="it-IT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it-IT" dirty="0"/>
          </a:p>
        </p:txBody>
      </p:sp>
      <p:sp>
        <p:nvSpPr>
          <p:cNvPr id="6" name="Segnaposto testo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it-IT" dirty="0" smtClean="0"/>
              <a:t>Standard Spanish</a:t>
            </a:r>
            <a:endParaRPr lang="it-IT" dirty="0"/>
          </a:p>
        </p:txBody>
      </p:sp>
      <p:sp>
        <p:nvSpPr>
          <p:cNvPr id="4" name="Segnaposto contenuto 3"/>
          <p:cNvSpPr>
            <a:spLocks noGrp="1"/>
          </p:cNvSpPr>
          <p:nvPr>
            <p:ph sz="quarter" idx="4"/>
          </p:nvPr>
        </p:nvSpPr>
        <p:spPr>
          <a:xfrm>
            <a:off x="6349621" y="2621789"/>
            <a:ext cx="5183188" cy="3684588"/>
          </a:xfrm>
        </p:spPr>
        <p:txBody>
          <a:bodyPr>
            <a:normAutofit/>
          </a:bodyPr>
          <a:lstStyle/>
          <a:p>
            <a:pPr marL="0" indent="0">
              <a:lnSpc>
                <a:spcPct val="70000"/>
              </a:lnSpc>
              <a:buNone/>
            </a:pPr>
            <a:endParaRPr lang="it-IT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it-IT" sz="1600" dirty="0" smtClean="0">
                <a:solidFill>
                  <a:srgbClr val="FF0000"/>
                </a:solidFill>
              </a:rPr>
              <a:t>Me </a:t>
            </a:r>
            <a:r>
              <a:rPr lang="it-IT" sz="1600" dirty="0" err="1">
                <a:solidFill>
                  <a:srgbClr val="FF0000"/>
                </a:solidFill>
              </a:rPr>
              <a:t>había</a:t>
            </a:r>
            <a:r>
              <a:rPr lang="it-IT" sz="1600" dirty="0">
                <a:solidFill>
                  <a:srgbClr val="FF0000"/>
                </a:solidFill>
              </a:rPr>
              <a:t> </a:t>
            </a:r>
            <a:r>
              <a:rPr lang="it-IT" sz="1600" dirty="0" err="1" smtClean="0">
                <a:solidFill>
                  <a:srgbClr val="FF0000"/>
                </a:solidFill>
              </a:rPr>
              <a:t>dormido</a:t>
            </a:r>
            <a:r>
              <a:rPr lang="it-IT" sz="1600" dirty="0" smtClean="0">
                <a:solidFill>
                  <a:srgbClr val="FF0000"/>
                </a:solidFill>
              </a:rPr>
              <a:t>   </a:t>
            </a:r>
            <a:r>
              <a:rPr lang="it-IT" sz="1600" dirty="0" smtClean="0"/>
              <a:t>sin        </a:t>
            </a:r>
            <a:r>
              <a:rPr lang="it-IT" sz="1600" dirty="0" err="1" smtClean="0"/>
              <a:t>cerrar</a:t>
            </a:r>
            <a:r>
              <a:rPr lang="it-IT" sz="1600" dirty="0" smtClean="0"/>
              <a:t> la </a:t>
            </a:r>
            <a:r>
              <a:rPr lang="it-IT" sz="1600" dirty="0" err="1" smtClean="0"/>
              <a:t>puerta</a:t>
            </a:r>
            <a:endParaRPr lang="it-IT" sz="1600" dirty="0" smtClean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it-IT" sz="1600" dirty="0" smtClean="0">
                <a:solidFill>
                  <a:srgbClr val="FF0000"/>
                </a:solidFill>
              </a:rPr>
              <a:t>I </a:t>
            </a:r>
            <a:r>
              <a:rPr lang="it-IT" sz="1600" dirty="0" err="1">
                <a:solidFill>
                  <a:srgbClr val="FF0000"/>
                </a:solidFill>
              </a:rPr>
              <a:t>had</a:t>
            </a:r>
            <a:r>
              <a:rPr lang="it-IT" sz="1600" dirty="0">
                <a:solidFill>
                  <a:srgbClr val="FF0000"/>
                </a:solidFill>
              </a:rPr>
              <a:t> </a:t>
            </a:r>
            <a:r>
              <a:rPr lang="it-IT" sz="1600" dirty="0" err="1">
                <a:solidFill>
                  <a:srgbClr val="FF0000"/>
                </a:solidFill>
              </a:rPr>
              <a:t>fallen</a:t>
            </a:r>
            <a:r>
              <a:rPr lang="it-IT" sz="1600" dirty="0">
                <a:solidFill>
                  <a:srgbClr val="FF0000"/>
                </a:solidFill>
              </a:rPr>
              <a:t> </a:t>
            </a:r>
            <a:r>
              <a:rPr lang="it-IT" sz="1600" dirty="0" err="1" smtClean="0">
                <a:solidFill>
                  <a:srgbClr val="FF0000"/>
                </a:solidFill>
              </a:rPr>
              <a:t>asleep</a:t>
            </a:r>
            <a:r>
              <a:rPr lang="it-IT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1600" dirty="0" err="1" smtClean="0"/>
              <a:t>without</a:t>
            </a:r>
            <a:r>
              <a:rPr lang="it-IT" sz="1600" dirty="0" smtClean="0"/>
              <a:t> </a:t>
            </a:r>
            <a:r>
              <a:rPr lang="it-IT" sz="1600" dirty="0" err="1" smtClean="0"/>
              <a:t>closing</a:t>
            </a:r>
            <a:r>
              <a:rPr lang="it-IT" sz="1600" dirty="0" smtClean="0"/>
              <a:t> the door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I </a:t>
            </a:r>
            <a:r>
              <a:rPr lang="it-IT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had</a:t>
            </a:r>
            <a:r>
              <a:rPr lang="it-IT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dirty="0" err="1">
                <a:latin typeface="Arial" panose="020B0604020202020204" pitchFamily="34" charset="0"/>
                <a:cs typeface="Arial" panose="020B0604020202020204" pitchFamily="34" charset="0"/>
              </a:rPr>
              <a:t>fallen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dirty="0" err="1">
                <a:latin typeface="Arial" panose="020B0604020202020204" pitchFamily="34" charset="0"/>
                <a:cs typeface="Arial" panose="020B0604020202020204" pitchFamily="34" charset="0"/>
              </a:rPr>
              <a:t>asleep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dirty="0" err="1">
                <a:latin typeface="Arial" panose="020B0604020202020204" pitchFamily="34" charset="0"/>
                <a:cs typeface="Arial" panose="020B0604020202020204" pitchFamily="34" charset="0"/>
              </a:rPr>
              <a:t>without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dirty="0" err="1">
                <a:latin typeface="Arial" panose="020B0604020202020204" pitchFamily="34" charset="0"/>
                <a:cs typeface="Arial" panose="020B0604020202020204" pitchFamily="34" charset="0"/>
              </a:rPr>
              <a:t>closing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 the </a:t>
            </a:r>
            <a:r>
              <a:rPr lang="it-IT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door</a:t>
            </a:r>
            <a:endParaRPr lang="it-IT" sz="2000" dirty="0" smtClean="0">
              <a:solidFill>
                <a:srgbClr val="FF0000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it-IT" sz="2400" dirty="0">
              <a:solidFill>
                <a:srgbClr val="FF0000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it-IT" sz="2000" dirty="0" smtClean="0">
              <a:solidFill>
                <a:srgbClr val="FF0000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it-IT" sz="2000" dirty="0">
              <a:solidFill>
                <a:srgbClr val="FF0000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it-IT" sz="2000" dirty="0" err="1" smtClean="0">
                <a:solidFill>
                  <a:srgbClr val="FF0000"/>
                </a:solidFill>
              </a:rPr>
              <a:t>Ya</a:t>
            </a:r>
            <a:r>
              <a:rPr lang="it-IT" sz="2000" dirty="0" smtClean="0">
                <a:solidFill>
                  <a:srgbClr val="FF0000"/>
                </a:solidFill>
              </a:rPr>
              <a:t>      </a:t>
            </a:r>
            <a:r>
              <a:rPr lang="it-IT" sz="2000" dirty="0" err="1" smtClean="0">
                <a:solidFill>
                  <a:srgbClr val="FF0000"/>
                </a:solidFill>
              </a:rPr>
              <a:t>estábamos</a:t>
            </a:r>
            <a:r>
              <a:rPr lang="it-IT" sz="2000" dirty="0" smtClean="0">
                <a:solidFill>
                  <a:srgbClr val="FF0000"/>
                </a:solidFill>
              </a:rPr>
              <a:t>                </a:t>
            </a:r>
            <a:r>
              <a:rPr lang="it-IT" sz="2000" dirty="0" smtClean="0"/>
              <a:t>en </a:t>
            </a:r>
            <a:r>
              <a:rPr lang="it-IT" sz="2000" dirty="0" err="1" smtClean="0"/>
              <a:t>Ayacucho</a:t>
            </a:r>
            <a:endParaRPr lang="it-IT" sz="2000" dirty="0" smtClean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it-IT" sz="1600" dirty="0" err="1" smtClean="0">
                <a:solidFill>
                  <a:srgbClr val="FF0000"/>
                </a:solidFill>
              </a:rPr>
              <a:t>Already</a:t>
            </a:r>
            <a:r>
              <a:rPr lang="it-IT" sz="1600" dirty="0" smtClean="0">
                <a:solidFill>
                  <a:srgbClr val="FF0000"/>
                </a:solidFill>
              </a:rPr>
              <a:t> (</a:t>
            </a:r>
            <a:r>
              <a:rPr lang="it-IT" sz="1600" dirty="0" err="1" smtClean="0">
                <a:solidFill>
                  <a:srgbClr val="FF0000"/>
                </a:solidFill>
              </a:rPr>
              <a:t>we</a:t>
            </a:r>
            <a:r>
              <a:rPr lang="it-IT" sz="1600" dirty="0" smtClean="0">
                <a:solidFill>
                  <a:srgbClr val="FF0000"/>
                </a:solidFill>
              </a:rPr>
              <a:t>) were-1°pers.plur</a:t>
            </a:r>
            <a:r>
              <a:rPr lang="it-IT" sz="1600" dirty="0" smtClean="0"/>
              <a:t>. in </a:t>
            </a:r>
            <a:r>
              <a:rPr lang="it-IT" sz="1600" dirty="0" err="1" smtClean="0"/>
              <a:t>Ayacucho</a:t>
            </a:r>
            <a:endParaRPr lang="it-IT" sz="1600" dirty="0" smtClean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it-IT" sz="2000" dirty="0" err="1">
                <a:latin typeface="Arial" panose="020B0604020202020204" pitchFamily="34" charset="0"/>
                <a:cs typeface="Arial" panose="020B0604020202020204" pitchFamily="34" charset="0"/>
              </a:rPr>
              <a:t>We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dirty="0" err="1">
                <a:latin typeface="Arial" panose="020B0604020202020204" pitchFamily="34" charset="0"/>
                <a:cs typeface="Arial" panose="020B0604020202020204" pitchFamily="34" charset="0"/>
              </a:rPr>
              <a:t>were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dirty="0" err="1">
                <a:latin typeface="Arial" panose="020B0604020202020204" pitchFamily="34" charset="0"/>
                <a:cs typeface="Arial" panose="020B0604020202020204" pitchFamily="34" charset="0"/>
              </a:rPr>
              <a:t>already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it-IT" sz="2000" dirty="0" err="1">
                <a:latin typeface="Arial" panose="020B0604020202020204" pitchFamily="34" charset="0"/>
                <a:cs typeface="Arial" panose="020B0604020202020204" pitchFamily="34" charset="0"/>
              </a:rPr>
              <a:t>Ayacucho</a:t>
            </a:r>
            <a:endParaRPr lang="it-IT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70000"/>
              </a:lnSpc>
              <a:buNone/>
            </a:pPr>
            <a:endParaRPr lang="it-IT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70000"/>
              </a:lnSpc>
            </a:pPr>
            <a:endParaRPr lang="it-IT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70000"/>
              </a:lnSpc>
            </a:pPr>
            <a:endParaRPr lang="it-IT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70000"/>
              </a:lnSpc>
            </a:pPr>
            <a:endParaRPr lang="it-IT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949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>Sample of the </a:t>
            </a:r>
            <a:r>
              <a:rPr lang="it-IT" dirty="0" err="1" smtClean="0"/>
              <a:t>difference</a:t>
            </a:r>
            <a:r>
              <a:rPr lang="it-IT" dirty="0" smtClean="0"/>
              <a:t> in the time </a:t>
            </a:r>
            <a:r>
              <a:rPr lang="it-IT" dirty="0" err="1" smtClean="0"/>
              <a:t>agreement</a:t>
            </a: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err="1" smtClean="0"/>
              <a:t>between</a:t>
            </a:r>
            <a:r>
              <a:rPr lang="it-IT" dirty="0" smtClean="0"/>
              <a:t> </a:t>
            </a:r>
            <a:r>
              <a:rPr lang="it-IT" dirty="0" err="1" smtClean="0"/>
              <a:t>main</a:t>
            </a:r>
            <a:r>
              <a:rPr lang="it-IT" dirty="0" smtClean="0"/>
              <a:t> </a:t>
            </a:r>
            <a:r>
              <a:rPr lang="it-IT" dirty="0" err="1" smtClean="0"/>
              <a:t>verb</a:t>
            </a:r>
            <a:r>
              <a:rPr lang="it-IT" dirty="0" smtClean="0"/>
              <a:t> and </a:t>
            </a:r>
            <a:r>
              <a:rPr lang="it-IT" dirty="0" err="1" smtClean="0"/>
              <a:t>secundary</a:t>
            </a:r>
            <a:r>
              <a:rPr lang="it-IT" dirty="0" smtClean="0"/>
              <a:t> </a:t>
            </a:r>
            <a:r>
              <a:rPr lang="it-IT" dirty="0" err="1" smtClean="0"/>
              <a:t>verb</a:t>
            </a:r>
            <a:endParaRPr lang="it-IT" dirty="0"/>
          </a:p>
        </p:txBody>
      </p:sp>
      <p:sp>
        <p:nvSpPr>
          <p:cNvPr id="5" name="Segnaposto testo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it-IT" dirty="0" err="1" smtClean="0"/>
              <a:t>Andean</a:t>
            </a:r>
            <a:r>
              <a:rPr lang="it-IT" dirty="0" smtClean="0"/>
              <a:t> Spanish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70000"/>
              </a:lnSpc>
              <a:buNone/>
            </a:pPr>
            <a:r>
              <a:rPr lang="it-IT" sz="2000" dirty="0" smtClean="0"/>
              <a:t> </a:t>
            </a:r>
          </a:p>
          <a:p>
            <a:pPr marL="0" indent="0">
              <a:lnSpc>
                <a:spcPct val="70000"/>
              </a:lnSpc>
              <a:buNone/>
            </a:pPr>
            <a:endParaRPr lang="it-IT" sz="2000" dirty="0"/>
          </a:p>
          <a:p>
            <a:pPr marL="0" indent="0">
              <a:lnSpc>
                <a:spcPct val="70000"/>
              </a:lnSpc>
              <a:buNone/>
            </a:pPr>
            <a:r>
              <a:rPr lang="it-IT" sz="2400" dirty="0" err="1" smtClean="0"/>
              <a:t>Él</a:t>
            </a:r>
            <a:r>
              <a:rPr lang="it-IT" sz="2400" dirty="0" smtClean="0"/>
              <a:t> </a:t>
            </a:r>
            <a:r>
              <a:rPr lang="it-IT" sz="2400" dirty="0" err="1" smtClean="0"/>
              <a:t>quería</a:t>
            </a:r>
            <a:r>
              <a:rPr lang="it-IT" sz="2400" dirty="0" smtClean="0"/>
              <a:t> </a:t>
            </a:r>
            <a:r>
              <a:rPr lang="it-IT" sz="2400" dirty="0" err="1" smtClean="0"/>
              <a:t>que</a:t>
            </a:r>
            <a:r>
              <a:rPr lang="it-IT" sz="2400" dirty="0"/>
              <a:t> </a:t>
            </a:r>
            <a:r>
              <a:rPr lang="it-IT" sz="2400" dirty="0" smtClean="0"/>
              <a:t>lo </a:t>
            </a:r>
            <a:r>
              <a:rPr lang="it-IT" sz="2400" dirty="0" err="1" smtClean="0">
                <a:solidFill>
                  <a:srgbClr val="FF0000"/>
                </a:solidFill>
              </a:rPr>
              <a:t>hag-amos</a:t>
            </a:r>
            <a:endParaRPr lang="it-IT" sz="2400" dirty="0" smtClean="0">
              <a:solidFill>
                <a:srgbClr val="FF0000"/>
              </a:solidFill>
            </a:endParaRPr>
          </a:p>
          <a:p>
            <a:pPr marL="0" indent="0">
              <a:lnSpc>
                <a:spcPct val="70000"/>
              </a:lnSpc>
              <a:buNone/>
            </a:pPr>
            <a:r>
              <a:rPr lang="it-IT" sz="1600" dirty="0" smtClean="0"/>
              <a:t>He </a:t>
            </a:r>
            <a:r>
              <a:rPr lang="it-IT" sz="1600" dirty="0" err="1" smtClean="0"/>
              <a:t>wanted</a:t>
            </a:r>
            <a:r>
              <a:rPr lang="it-IT" sz="1600" dirty="0" smtClean="0"/>
              <a:t>    </a:t>
            </a:r>
            <a:r>
              <a:rPr lang="it-IT" sz="1600" dirty="0" err="1" smtClean="0"/>
              <a:t>that</a:t>
            </a:r>
            <a:r>
              <a:rPr lang="it-IT" sz="1600" dirty="0" smtClean="0"/>
              <a:t>      </a:t>
            </a:r>
            <a:r>
              <a:rPr lang="it-IT" sz="1600" dirty="0" err="1" smtClean="0"/>
              <a:t>it</a:t>
            </a:r>
            <a:r>
              <a:rPr lang="it-IT" sz="1600" dirty="0" smtClean="0"/>
              <a:t>  (</a:t>
            </a:r>
            <a:r>
              <a:rPr lang="it-IT" sz="1600" dirty="0" err="1" smtClean="0"/>
              <a:t>we</a:t>
            </a:r>
            <a:r>
              <a:rPr lang="it-IT" sz="1600" dirty="0" smtClean="0"/>
              <a:t>) do(</a:t>
            </a:r>
            <a:r>
              <a:rPr lang="it-IT" sz="1600" dirty="0" err="1" smtClean="0"/>
              <a:t>subjun.</a:t>
            </a:r>
            <a:r>
              <a:rPr lang="it-IT" sz="1600" dirty="0" err="1" smtClean="0">
                <a:solidFill>
                  <a:srgbClr val="FF0000"/>
                </a:solidFill>
              </a:rPr>
              <a:t>pres</a:t>
            </a:r>
            <a:r>
              <a:rPr lang="it-IT" sz="1600" dirty="0" smtClean="0"/>
              <a:t>.)-1°pers.plur.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it-IT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He </a:t>
            </a:r>
            <a:r>
              <a:rPr lang="it-IT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wanted</a:t>
            </a:r>
            <a:r>
              <a:rPr lang="it-IT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us</a:t>
            </a:r>
            <a:r>
              <a:rPr lang="it-IT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to do </a:t>
            </a:r>
            <a:r>
              <a:rPr lang="it-IT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it</a:t>
            </a:r>
            <a:r>
              <a:rPr lang="it-IT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it-IT" sz="20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lit</a:t>
            </a:r>
            <a:r>
              <a:rPr lang="it-IT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 he </a:t>
            </a:r>
            <a:r>
              <a:rPr lang="it-IT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wanted</a:t>
            </a:r>
            <a:r>
              <a:rPr lang="it-IT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that</a:t>
            </a:r>
            <a:r>
              <a:rPr lang="it-IT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we</a:t>
            </a:r>
            <a:r>
              <a:rPr lang="it-IT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</a:t>
            </a:r>
            <a:r>
              <a:rPr lang="it-IT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it</a:t>
            </a:r>
            <a:r>
              <a:rPr lang="it-IT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0" indent="0">
              <a:buNone/>
            </a:pPr>
            <a:endParaRPr lang="it-IT" sz="2400" dirty="0" smtClean="0"/>
          </a:p>
        </p:txBody>
      </p:sp>
      <p:sp>
        <p:nvSpPr>
          <p:cNvPr id="6" name="Segnaposto testo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it-IT" dirty="0" smtClean="0"/>
              <a:t>Standard Spanish</a:t>
            </a:r>
            <a:endParaRPr lang="it-IT" dirty="0"/>
          </a:p>
        </p:txBody>
      </p:sp>
      <p:sp>
        <p:nvSpPr>
          <p:cNvPr id="4" name="Segnaposto contenuto 3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>
              <a:lnSpc>
                <a:spcPct val="70000"/>
              </a:lnSpc>
              <a:spcBef>
                <a:spcPts val="0"/>
              </a:spcBef>
            </a:pPr>
            <a:endParaRPr lang="it-IT" sz="2000" dirty="0" smtClean="0"/>
          </a:p>
          <a:p>
            <a:pPr>
              <a:lnSpc>
                <a:spcPct val="70000"/>
              </a:lnSpc>
              <a:spcBef>
                <a:spcPts val="0"/>
              </a:spcBef>
            </a:pPr>
            <a:endParaRPr lang="it-IT" sz="2000" dirty="0"/>
          </a:p>
          <a:p>
            <a:pPr>
              <a:lnSpc>
                <a:spcPct val="70000"/>
              </a:lnSpc>
              <a:spcBef>
                <a:spcPts val="0"/>
              </a:spcBef>
            </a:pPr>
            <a:endParaRPr lang="it-IT" sz="2000" dirty="0" smtClean="0"/>
          </a:p>
          <a:p>
            <a:pPr marL="0" indent="0">
              <a:lnSpc>
                <a:spcPct val="70000"/>
              </a:lnSpc>
              <a:spcBef>
                <a:spcPts val="0"/>
              </a:spcBef>
              <a:buNone/>
            </a:pPr>
            <a:r>
              <a:rPr lang="it-IT" sz="2400" dirty="0" err="1" smtClean="0"/>
              <a:t>El</a:t>
            </a:r>
            <a:r>
              <a:rPr lang="it-IT" sz="2400" dirty="0" smtClean="0"/>
              <a:t> </a:t>
            </a:r>
            <a:r>
              <a:rPr lang="it-IT" sz="2400" dirty="0" err="1" smtClean="0"/>
              <a:t>quería</a:t>
            </a:r>
            <a:r>
              <a:rPr lang="it-IT" sz="2400" dirty="0"/>
              <a:t> </a:t>
            </a:r>
            <a:r>
              <a:rPr lang="it-IT" sz="2400" dirty="0" err="1" smtClean="0"/>
              <a:t>que</a:t>
            </a:r>
            <a:r>
              <a:rPr lang="it-IT" sz="2400" dirty="0" smtClean="0"/>
              <a:t> </a:t>
            </a:r>
            <a:r>
              <a:rPr lang="it-IT" sz="2400" dirty="0"/>
              <a:t>lo </a:t>
            </a:r>
            <a:r>
              <a:rPr lang="it-IT" sz="2400" dirty="0" err="1" smtClean="0">
                <a:solidFill>
                  <a:srgbClr val="FF0000"/>
                </a:solidFill>
              </a:rPr>
              <a:t>hici-eramos</a:t>
            </a:r>
            <a:endParaRPr lang="it-IT" sz="2400" dirty="0" smtClean="0">
              <a:solidFill>
                <a:srgbClr val="FF0000"/>
              </a:solidFill>
            </a:endParaRPr>
          </a:p>
          <a:p>
            <a:pPr marL="0" indent="0">
              <a:lnSpc>
                <a:spcPct val="70000"/>
              </a:lnSpc>
              <a:buNone/>
            </a:pPr>
            <a:r>
              <a:rPr lang="it-IT" sz="1600" dirty="0" smtClean="0"/>
              <a:t>He </a:t>
            </a:r>
            <a:r>
              <a:rPr lang="it-IT" sz="1600" dirty="0" err="1"/>
              <a:t>wanted</a:t>
            </a:r>
            <a:r>
              <a:rPr lang="it-IT" sz="1600" dirty="0"/>
              <a:t>    </a:t>
            </a:r>
            <a:r>
              <a:rPr lang="it-IT" sz="1600" dirty="0" smtClean="0"/>
              <a:t>    </a:t>
            </a:r>
            <a:r>
              <a:rPr lang="it-IT" sz="1600" dirty="0" err="1" smtClean="0"/>
              <a:t>that</a:t>
            </a:r>
            <a:r>
              <a:rPr lang="it-IT" sz="1600" dirty="0" smtClean="0"/>
              <a:t>   </a:t>
            </a:r>
            <a:r>
              <a:rPr lang="it-IT" sz="1600" dirty="0" err="1" smtClean="0"/>
              <a:t>it</a:t>
            </a:r>
            <a:r>
              <a:rPr lang="it-IT" sz="1600" dirty="0" smtClean="0"/>
              <a:t> (</a:t>
            </a:r>
            <a:r>
              <a:rPr lang="it-IT" sz="1600" dirty="0" err="1" smtClean="0"/>
              <a:t>we</a:t>
            </a:r>
            <a:r>
              <a:rPr lang="it-IT" sz="1600" dirty="0" smtClean="0"/>
              <a:t>) do(</a:t>
            </a:r>
            <a:r>
              <a:rPr lang="it-IT" sz="1600" dirty="0" err="1" smtClean="0"/>
              <a:t>subjun.</a:t>
            </a:r>
            <a:r>
              <a:rPr lang="it-IT" sz="1600" dirty="0" err="1" smtClean="0">
                <a:solidFill>
                  <a:srgbClr val="FF0000"/>
                </a:solidFill>
              </a:rPr>
              <a:t>past</a:t>
            </a:r>
            <a:r>
              <a:rPr lang="it-IT" sz="1600" dirty="0" smtClean="0"/>
              <a:t>.)-1°pers.plur.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it-IT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He </a:t>
            </a:r>
            <a:r>
              <a:rPr lang="it-IT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wanted</a:t>
            </a:r>
            <a:r>
              <a:rPr lang="it-IT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us</a:t>
            </a:r>
            <a:r>
              <a:rPr lang="it-IT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to do </a:t>
            </a:r>
            <a:r>
              <a:rPr lang="it-IT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it</a:t>
            </a:r>
            <a:r>
              <a:rPr lang="it-IT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it-IT" sz="20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lit</a:t>
            </a:r>
            <a:r>
              <a:rPr lang="it-IT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 he </a:t>
            </a:r>
            <a:r>
              <a:rPr lang="it-IT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wanted</a:t>
            </a:r>
            <a:r>
              <a:rPr lang="it-IT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that</a:t>
            </a:r>
            <a:r>
              <a:rPr lang="it-IT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we</a:t>
            </a:r>
            <a:r>
              <a:rPr lang="it-IT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did</a:t>
            </a:r>
            <a:r>
              <a:rPr lang="it-IT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it</a:t>
            </a:r>
            <a:r>
              <a:rPr lang="it-IT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>
              <a:lnSpc>
                <a:spcPct val="70000"/>
              </a:lnSpc>
            </a:pPr>
            <a:endParaRPr lang="it-IT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70000"/>
              </a:lnSpc>
            </a:pPr>
            <a:endParaRPr lang="it-IT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70000"/>
              </a:lnSpc>
            </a:pPr>
            <a:endParaRPr lang="it-IT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70000"/>
              </a:lnSpc>
            </a:pPr>
            <a:endParaRPr lang="it-IT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70000"/>
              </a:lnSpc>
            </a:pPr>
            <a:endParaRPr lang="it-IT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6467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4000" dirty="0" err="1"/>
              <a:t>Samples</a:t>
            </a:r>
            <a:r>
              <a:rPr lang="it-IT" sz="4000" dirty="0"/>
              <a:t> of </a:t>
            </a:r>
            <a:r>
              <a:rPr lang="it-IT" sz="4000" dirty="0" err="1"/>
              <a:t>morpho-syntactic</a:t>
            </a:r>
            <a:r>
              <a:rPr lang="it-IT" sz="4000" dirty="0"/>
              <a:t> </a:t>
            </a:r>
            <a:r>
              <a:rPr lang="it-IT" sz="4000" dirty="0" err="1" smtClean="0"/>
              <a:t>differences</a:t>
            </a:r>
            <a:r>
              <a:rPr lang="it-IT" sz="4000" dirty="0" smtClean="0"/>
              <a:t>:</a:t>
            </a:r>
            <a:br>
              <a:rPr lang="it-IT" sz="4000" dirty="0" smtClean="0"/>
            </a:br>
            <a:r>
              <a:rPr lang="it-IT" sz="4000" dirty="0" err="1" smtClean="0"/>
              <a:t>redundancy</a:t>
            </a:r>
            <a:r>
              <a:rPr lang="it-IT" sz="4000" dirty="0" smtClean="0"/>
              <a:t> («lo», «la» + Object)</a:t>
            </a:r>
            <a:endParaRPr lang="it-IT" sz="4000" dirty="0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it-IT" sz="2400" dirty="0" smtClean="0"/>
              <a:t>1. No </a:t>
            </a:r>
            <a:r>
              <a:rPr lang="it-IT" sz="2400" dirty="0" smtClean="0">
                <a:solidFill>
                  <a:srgbClr val="FF0000"/>
                </a:solidFill>
              </a:rPr>
              <a:t>lo</a:t>
            </a:r>
            <a:r>
              <a:rPr lang="it-IT" sz="2400" dirty="0" smtClean="0"/>
              <a:t>    </a:t>
            </a:r>
            <a:r>
              <a:rPr lang="it-IT" sz="2400" dirty="0" err="1" smtClean="0"/>
              <a:t>encuentro</a:t>
            </a:r>
            <a:r>
              <a:rPr lang="it-IT" sz="2400" dirty="0" smtClean="0"/>
              <a:t>       a             su </a:t>
            </a:r>
            <a:r>
              <a:rPr lang="it-IT" sz="2400" dirty="0" err="1" smtClean="0"/>
              <a:t>hijo</a:t>
            </a:r>
            <a:endParaRPr lang="it-IT" sz="2400" dirty="0" smtClean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it-IT" sz="1600" dirty="0" smtClean="0"/>
              <a:t>    </a:t>
            </a:r>
            <a:r>
              <a:rPr lang="it-IT" sz="1600" dirty="0" err="1" smtClean="0"/>
              <a:t>Not</a:t>
            </a:r>
            <a:r>
              <a:rPr lang="it-IT" sz="1600" dirty="0" smtClean="0"/>
              <a:t>  </a:t>
            </a:r>
            <a:r>
              <a:rPr lang="it-IT" sz="1600" dirty="0" err="1" smtClean="0">
                <a:solidFill>
                  <a:srgbClr val="FF0000"/>
                </a:solidFill>
              </a:rPr>
              <a:t>him</a:t>
            </a:r>
            <a:r>
              <a:rPr lang="it-IT" sz="1600" dirty="0" smtClean="0">
                <a:solidFill>
                  <a:srgbClr val="FF0000"/>
                </a:solidFill>
              </a:rPr>
              <a:t> </a:t>
            </a:r>
            <a:r>
              <a:rPr lang="it-IT" sz="1600" dirty="0" smtClean="0"/>
              <a:t>(I) </a:t>
            </a:r>
            <a:r>
              <a:rPr lang="it-IT" sz="1600" dirty="0" err="1" smtClean="0"/>
              <a:t>meet-Ipers.sing</a:t>
            </a:r>
            <a:r>
              <a:rPr lang="it-IT" sz="1600" dirty="0" smtClean="0"/>
              <a:t>.  </a:t>
            </a:r>
            <a:r>
              <a:rPr lang="it-IT" sz="1600" dirty="0" err="1" smtClean="0"/>
              <a:t>accusat</a:t>
            </a:r>
            <a:r>
              <a:rPr lang="it-IT" sz="1600" dirty="0" smtClean="0"/>
              <a:t>. </a:t>
            </a:r>
            <a:r>
              <a:rPr lang="it-IT" sz="1600" dirty="0" err="1" smtClean="0"/>
              <a:t>prepos</a:t>
            </a:r>
            <a:r>
              <a:rPr lang="it-IT" sz="1600" dirty="0" smtClean="0"/>
              <a:t>.  </a:t>
            </a:r>
            <a:r>
              <a:rPr lang="it-IT" sz="1600" dirty="0" err="1" smtClean="0"/>
              <a:t>her</a:t>
            </a:r>
            <a:r>
              <a:rPr lang="it-IT" sz="1600" dirty="0" smtClean="0"/>
              <a:t>/</a:t>
            </a:r>
            <a:r>
              <a:rPr lang="it-IT" sz="1600" dirty="0" err="1" smtClean="0"/>
              <a:t>his</a:t>
            </a:r>
            <a:r>
              <a:rPr lang="it-IT" sz="1600" dirty="0" smtClean="0"/>
              <a:t>  son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it-IT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   I </a:t>
            </a:r>
            <a:r>
              <a:rPr lang="it-IT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cannot</a:t>
            </a:r>
            <a:r>
              <a:rPr lang="it-IT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meet</a:t>
            </a:r>
            <a:r>
              <a:rPr lang="it-IT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her</a:t>
            </a:r>
            <a:r>
              <a:rPr lang="it-IT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it-IT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his</a:t>
            </a:r>
            <a:r>
              <a:rPr lang="it-IT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son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it-IT" sz="2400" dirty="0" smtClean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it-IT" sz="2400" dirty="0" smtClean="0"/>
              <a:t>2.</a:t>
            </a:r>
            <a:r>
              <a:rPr lang="it-IT" sz="2400" dirty="0" smtClean="0">
                <a:solidFill>
                  <a:srgbClr val="FF0000"/>
                </a:solidFill>
              </a:rPr>
              <a:t> </a:t>
            </a:r>
            <a:r>
              <a:rPr lang="it-IT" sz="2400" dirty="0" smtClean="0"/>
              <a:t>¿</a:t>
            </a:r>
            <a:r>
              <a:rPr lang="it-IT" sz="2400" dirty="0" smtClean="0">
                <a:solidFill>
                  <a:srgbClr val="FF0000"/>
                </a:solidFill>
              </a:rPr>
              <a:t>La</a:t>
            </a:r>
            <a:r>
              <a:rPr lang="it-IT" sz="2400" dirty="0" smtClean="0"/>
              <a:t>           </a:t>
            </a:r>
            <a:r>
              <a:rPr lang="it-IT" sz="2400" dirty="0" err="1" smtClean="0"/>
              <a:t>ves</a:t>
            </a:r>
            <a:r>
              <a:rPr lang="it-IT" sz="2400" dirty="0" smtClean="0"/>
              <a:t>               una </a:t>
            </a:r>
            <a:r>
              <a:rPr lang="it-IT" sz="2400" dirty="0" err="1" smtClean="0"/>
              <a:t>señora</a:t>
            </a:r>
            <a:r>
              <a:rPr lang="it-IT" sz="2400" dirty="0" smtClean="0"/>
              <a:t>?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it-IT" sz="1600" dirty="0" smtClean="0"/>
              <a:t>       </a:t>
            </a:r>
            <a:r>
              <a:rPr lang="it-IT" sz="1600" dirty="0" err="1" smtClean="0">
                <a:solidFill>
                  <a:srgbClr val="FF0000"/>
                </a:solidFill>
              </a:rPr>
              <a:t>Her</a:t>
            </a:r>
            <a:r>
              <a:rPr lang="it-IT" sz="1600" dirty="0" smtClean="0"/>
              <a:t>  (do </a:t>
            </a:r>
            <a:r>
              <a:rPr lang="it-IT" sz="1600" dirty="0" err="1" smtClean="0"/>
              <a:t>you</a:t>
            </a:r>
            <a:r>
              <a:rPr lang="it-IT" sz="1600" dirty="0" smtClean="0"/>
              <a:t>)  see-2° </a:t>
            </a:r>
            <a:r>
              <a:rPr lang="it-IT" sz="1600" dirty="0" err="1" smtClean="0"/>
              <a:t>pers.sing</a:t>
            </a:r>
            <a:r>
              <a:rPr lang="it-IT" sz="1600" dirty="0" smtClean="0"/>
              <a:t>.    a        woman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it-IT" sz="1600" dirty="0"/>
              <a:t> </a:t>
            </a:r>
            <a:r>
              <a:rPr lang="it-IT" sz="1600" dirty="0" smtClean="0"/>
              <a:t>      </a:t>
            </a:r>
            <a:r>
              <a:rPr lang="it-IT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Can </a:t>
            </a:r>
            <a:r>
              <a:rPr lang="it-IT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you</a:t>
            </a:r>
            <a:r>
              <a:rPr lang="it-IT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see</a:t>
            </a:r>
            <a:r>
              <a:rPr lang="it-IT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a woman?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it-IT" sz="2400" dirty="0" smtClean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it-IT" sz="2000" dirty="0" smtClean="0"/>
              <a:t>3. Esto es </a:t>
            </a:r>
            <a:r>
              <a:rPr lang="it-IT" sz="2000" dirty="0" err="1" smtClean="0"/>
              <a:t>el</a:t>
            </a:r>
            <a:r>
              <a:rPr lang="it-IT" sz="2000" dirty="0" smtClean="0"/>
              <a:t> </a:t>
            </a:r>
            <a:r>
              <a:rPr lang="it-IT" sz="2000" dirty="0" err="1" smtClean="0"/>
              <a:t>perro</a:t>
            </a:r>
            <a:r>
              <a:rPr lang="it-IT" sz="2000" dirty="0" smtClean="0"/>
              <a:t> </a:t>
            </a:r>
            <a:r>
              <a:rPr lang="it-IT" sz="2000" dirty="0" err="1" smtClean="0"/>
              <a:t>que</a:t>
            </a:r>
            <a:r>
              <a:rPr lang="it-IT" sz="2000" dirty="0" smtClean="0"/>
              <a:t> </a:t>
            </a:r>
            <a:r>
              <a:rPr lang="it-IT" sz="2000" dirty="0" smtClean="0">
                <a:solidFill>
                  <a:srgbClr val="FF0000"/>
                </a:solidFill>
              </a:rPr>
              <a:t>lo</a:t>
            </a:r>
            <a:r>
              <a:rPr lang="it-IT" sz="2000" dirty="0"/>
              <a:t> </a:t>
            </a:r>
            <a:r>
              <a:rPr lang="it-IT" sz="2000" dirty="0" err="1" smtClean="0"/>
              <a:t>mordió</a:t>
            </a:r>
            <a:r>
              <a:rPr lang="it-IT" sz="2000" dirty="0" smtClean="0"/>
              <a:t> a mi </a:t>
            </a:r>
            <a:r>
              <a:rPr lang="it-IT" sz="2000" dirty="0" err="1" smtClean="0"/>
              <a:t>hermano</a:t>
            </a:r>
            <a:endParaRPr lang="it-IT" sz="2000" dirty="0" smtClean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it-IT" sz="1600" dirty="0" smtClean="0"/>
              <a:t>      </a:t>
            </a:r>
            <a:r>
              <a:rPr lang="it-IT" sz="1400" dirty="0" err="1" smtClean="0"/>
              <a:t>This</a:t>
            </a:r>
            <a:r>
              <a:rPr lang="it-IT" sz="1400" dirty="0" smtClean="0"/>
              <a:t>     </a:t>
            </a:r>
            <a:r>
              <a:rPr lang="it-IT" sz="1400" dirty="0" err="1" smtClean="0"/>
              <a:t>is</a:t>
            </a:r>
            <a:r>
              <a:rPr lang="it-IT" sz="1400" dirty="0" smtClean="0"/>
              <a:t>  the dog     </a:t>
            </a:r>
            <a:r>
              <a:rPr lang="it-IT" sz="1400" dirty="0" err="1" smtClean="0"/>
              <a:t>that</a:t>
            </a:r>
            <a:r>
              <a:rPr lang="it-IT" sz="1400" dirty="0" smtClean="0"/>
              <a:t>        </a:t>
            </a:r>
            <a:r>
              <a:rPr lang="it-IT" sz="1400" dirty="0" err="1" smtClean="0">
                <a:solidFill>
                  <a:srgbClr val="FF0000"/>
                </a:solidFill>
              </a:rPr>
              <a:t>him</a:t>
            </a:r>
            <a:r>
              <a:rPr lang="it-IT" sz="1400" dirty="0" smtClean="0">
                <a:solidFill>
                  <a:srgbClr val="FF0000"/>
                </a:solidFill>
              </a:rPr>
              <a:t> </a:t>
            </a:r>
            <a:r>
              <a:rPr lang="it-IT" sz="1400" dirty="0" smtClean="0"/>
              <a:t>bit    </a:t>
            </a:r>
            <a:r>
              <a:rPr lang="it-IT" sz="1400" dirty="0" err="1" smtClean="0"/>
              <a:t>accusat.prepos</a:t>
            </a:r>
            <a:r>
              <a:rPr lang="it-IT" sz="1400" dirty="0" smtClean="0"/>
              <a:t>. </a:t>
            </a:r>
            <a:r>
              <a:rPr lang="it-IT" sz="1400" dirty="0" err="1" smtClean="0"/>
              <a:t>my</a:t>
            </a:r>
            <a:r>
              <a:rPr lang="it-IT" sz="1400" dirty="0" smtClean="0"/>
              <a:t> </a:t>
            </a:r>
            <a:r>
              <a:rPr lang="it-IT" sz="1400" dirty="0" err="1" smtClean="0"/>
              <a:t>brother</a:t>
            </a:r>
            <a:endParaRPr lang="it-IT" sz="1400" dirty="0" smtClean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it-IT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it-IT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This</a:t>
            </a:r>
            <a:r>
              <a:rPr lang="it-IT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it-IT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the dog </a:t>
            </a:r>
            <a:r>
              <a:rPr lang="it-IT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that</a:t>
            </a:r>
            <a:r>
              <a:rPr lang="it-IT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bit </a:t>
            </a:r>
            <a:r>
              <a:rPr lang="it-IT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my</a:t>
            </a:r>
            <a:r>
              <a:rPr lang="it-IT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brother</a:t>
            </a:r>
            <a:endParaRPr lang="it-IT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it-IT" sz="2400" dirty="0" smtClean="0"/>
              <a:t>No   </a:t>
            </a:r>
            <a:r>
              <a:rPr lang="it-IT" sz="2400" dirty="0" err="1" smtClean="0"/>
              <a:t>encuentro</a:t>
            </a:r>
            <a:r>
              <a:rPr lang="it-IT" sz="2400" dirty="0" smtClean="0"/>
              <a:t> a su </a:t>
            </a:r>
            <a:r>
              <a:rPr lang="it-IT" sz="2400" dirty="0" err="1" smtClean="0"/>
              <a:t>hijo</a:t>
            </a:r>
            <a:endParaRPr lang="it-IT" sz="2400" dirty="0" smtClean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it-IT" sz="1600" dirty="0" err="1"/>
              <a:t>Not</a:t>
            </a:r>
            <a:r>
              <a:rPr lang="it-IT" sz="1600" dirty="0"/>
              <a:t> </a:t>
            </a:r>
            <a:r>
              <a:rPr lang="it-IT" sz="1600" dirty="0" smtClean="0"/>
              <a:t>(</a:t>
            </a:r>
            <a:r>
              <a:rPr lang="it-IT" sz="1600" dirty="0"/>
              <a:t>I) </a:t>
            </a:r>
            <a:r>
              <a:rPr lang="it-IT" sz="1600" dirty="0" err="1"/>
              <a:t>meet-Ipers.sing</a:t>
            </a:r>
            <a:r>
              <a:rPr lang="it-IT" sz="1600" dirty="0"/>
              <a:t>.  </a:t>
            </a:r>
            <a:r>
              <a:rPr lang="it-IT" sz="1600" dirty="0" err="1"/>
              <a:t>accusat</a:t>
            </a:r>
            <a:r>
              <a:rPr lang="it-IT" sz="1600" dirty="0"/>
              <a:t>. </a:t>
            </a:r>
            <a:r>
              <a:rPr lang="it-IT" sz="1600" dirty="0" err="1"/>
              <a:t>prepos</a:t>
            </a:r>
            <a:r>
              <a:rPr lang="it-IT" sz="1600" dirty="0"/>
              <a:t>.  </a:t>
            </a:r>
            <a:r>
              <a:rPr lang="it-IT" sz="1600" dirty="0" err="1"/>
              <a:t>her</a:t>
            </a:r>
            <a:r>
              <a:rPr lang="it-IT" sz="1600" dirty="0"/>
              <a:t>/</a:t>
            </a:r>
            <a:r>
              <a:rPr lang="it-IT" sz="1600" dirty="0" err="1"/>
              <a:t>his</a:t>
            </a:r>
            <a:r>
              <a:rPr lang="it-IT" sz="1600" dirty="0"/>
              <a:t>  </a:t>
            </a:r>
            <a:r>
              <a:rPr lang="it-IT" sz="1600" dirty="0" smtClean="0"/>
              <a:t>son</a:t>
            </a:r>
            <a:endParaRPr lang="it-IT" sz="2400" dirty="0" smtClean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it-IT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I </a:t>
            </a:r>
            <a:r>
              <a:rPr lang="it-IT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cannot</a:t>
            </a:r>
            <a:r>
              <a:rPr lang="it-IT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meet</a:t>
            </a:r>
            <a:r>
              <a:rPr lang="it-IT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her</a:t>
            </a:r>
            <a:r>
              <a:rPr lang="it-IT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it-IT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his</a:t>
            </a:r>
            <a:r>
              <a:rPr lang="it-IT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son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it-IT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it-IT" sz="2400" dirty="0" smtClean="0"/>
              <a:t>¿</a:t>
            </a:r>
            <a:r>
              <a:rPr lang="it-IT" sz="2400" dirty="0" err="1" smtClean="0"/>
              <a:t>Ves</a:t>
            </a:r>
            <a:r>
              <a:rPr lang="it-IT" sz="2400" dirty="0" smtClean="0"/>
              <a:t>                         una </a:t>
            </a:r>
            <a:r>
              <a:rPr lang="it-IT" sz="2400" dirty="0" err="1" smtClean="0"/>
              <a:t>señora</a:t>
            </a:r>
            <a:r>
              <a:rPr lang="it-IT" sz="2400" dirty="0" smtClean="0"/>
              <a:t>?</a:t>
            </a:r>
            <a:endParaRPr lang="it-IT" sz="24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it-IT" sz="1600" dirty="0"/>
              <a:t>  </a:t>
            </a:r>
            <a:r>
              <a:rPr lang="it-IT" sz="1600" dirty="0" smtClean="0"/>
              <a:t>(Do </a:t>
            </a:r>
            <a:r>
              <a:rPr lang="it-IT" sz="1600" dirty="0" err="1" smtClean="0"/>
              <a:t>you</a:t>
            </a:r>
            <a:r>
              <a:rPr lang="it-IT" sz="1600" dirty="0" smtClean="0"/>
              <a:t>)  see-2° </a:t>
            </a:r>
            <a:r>
              <a:rPr lang="it-IT" sz="1600" dirty="0" err="1" smtClean="0"/>
              <a:t>pers.sing</a:t>
            </a:r>
            <a:r>
              <a:rPr lang="it-IT" sz="1600" dirty="0"/>
              <a:t>.    a        woman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it-IT" sz="2000" dirty="0"/>
              <a:t>  </a:t>
            </a:r>
            <a:r>
              <a:rPr lang="it-IT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Can </a:t>
            </a:r>
            <a:r>
              <a:rPr lang="it-IT" sz="2000" dirty="0" err="1">
                <a:latin typeface="Arial" panose="020B0604020202020204" pitchFamily="34" charset="0"/>
                <a:cs typeface="Arial" panose="020B0604020202020204" pitchFamily="34" charset="0"/>
              </a:rPr>
              <a:t>you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dirty="0" err="1">
                <a:latin typeface="Arial" panose="020B0604020202020204" pitchFamily="34" charset="0"/>
                <a:cs typeface="Arial" panose="020B0604020202020204" pitchFamily="34" charset="0"/>
              </a:rPr>
              <a:t>see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it-IT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woman?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it-IT" sz="2400" dirty="0" smtClean="0">
              <a:cs typeface="Arial" panose="020B060402020202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it-IT" sz="2000" dirty="0" smtClean="0"/>
              <a:t>Esto </a:t>
            </a:r>
            <a:r>
              <a:rPr lang="it-IT" sz="2000" dirty="0"/>
              <a:t>es </a:t>
            </a:r>
            <a:r>
              <a:rPr lang="it-IT" sz="2000" dirty="0" err="1"/>
              <a:t>el</a:t>
            </a:r>
            <a:r>
              <a:rPr lang="it-IT" sz="2000" dirty="0"/>
              <a:t> </a:t>
            </a:r>
            <a:r>
              <a:rPr lang="it-IT" sz="2000" dirty="0" err="1"/>
              <a:t>perro</a:t>
            </a:r>
            <a:r>
              <a:rPr lang="it-IT" sz="2000" dirty="0"/>
              <a:t> </a:t>
            </a:r>
            <a:r>
              <a:rPr lang="it-IT" sz="2000" dirty="0" err="1"/>
              <a:t>que</a:t>
            </a:r>
            <a:r>
              <a:rPr lang="it-IT" sz="2000" dirty="0"/>
              <a:t> </a:t>
            </a:r>
            <a:r>
              <a:rPr lang="it-IT" sz="2000" dirty="0" err="1" smtClean="0"/>
              <a:t>mordió</a:t>
            </a:r>
            <a:r>
              <a:rPr lang="it-IT" sz="2000" dirty="0" smtClean="0"/>
              <a:t> </a:t>
            </a:r>
            <a:r>
              <a:rPr lang="it-IT" sz="2000" dirty="0"/>
              <a:t>a mi </a:t>
            </a:r>
            <a:r>
              <a:rPr lang="it-IT" sz="2000" dirty="0" err="1"/>
              <a:t>hermano</a:t>
            </a:r>
            <a:endParaRPr lang="it-IT" sz="20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it-IT" sz="1600" dirty="0" smtClean="0"/>
              <a:t>      </a:t>
            </a:r>
            <a:r>
              <a:rPr lang="it-IT" sz="1600" dirty="0" err="1" smtClean="0"/>
              <a:t>This</a:t>
            </a:r>
            <a:r>
              <a:rPr lang="it-IT" sz="1600" dirty="0" smtClean="0"/>
              <a:t>     </a:t>
            </a:r>
            <a:r>
              <a:rPr lang="it-IT" sz="1600" dirty="0" err="1"/>
              <a:t>is</a:t>
            </a:r>
            <a:r>
              <a:rPr lang="it-IT" sz="1600" dirty="0"/>
              <a:t>  </a:t>
            </a:r>
            <a:r>
              <a:rPr lang="it-IT" sz="1600" dirty="0" smtClean="0"/>
              <a:t>the </a:t>
            </a:r>
            <a:r>
              <a:rPr lang="it-IT" sz="1600" dirty="0"/>
              <a:t>dog </a:t>
            </a:r>
            <a:r>
              <a:rPr lang="it-IT" sz="1600" dirty="0" err="1" smtClean="0"/>
              <a:t>that</a:t>
            </a:r>
            <a:r>
              <a:rPr lang="it-IT" sz="1600" dirty="0" smtClean="0"/>
              <a:t>    bit    </a:t>
            </a:r>
            <a:r>
              <a:rPr lang="it-IT" sz="1600" dirty="0" err="1"/>
              <a:t>accusat.prepos</a:t>
            </a:r>
            <a:r>
              <a:rPr lang="it-IT" sz="1600" dirty="0"/>
              <a:t>. </a:t>
            </a:r>
            <a:r>
              <a:rPr lang="it-IT" sz="1600" dirty="0" err="1"/>
              <a:t>my</a:t>
            </a:r>
            <a:r>
              <a:rPr lang="it-IT" sz="1600" dirty="0"/>
              <a:t> </a:t>
            </a:r>
            <a:r>
              <a:rPr lang="it-IT" sz="1600" dirty="0" err="1" smtClean="0"/>
              <a:t>brother</a:t>
            </a:r>
            <a:endParaRPr lang="it-IT" sz="1600" dirty="0" smtClean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it-IT" sz="2000" dirty="0" err="1">
                <a:latin typeface="Arial" panose="020B0604020202020204" pitchFamily="34" charset="0"/>
                <a:cs typeface="Arial" panose="020B0604020202020204" pitchFamily="34" charset="0"/>
              </a:rPr>
              <a:t>This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dirty="0" err="1"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 the dog </a:t>
            </a:r>
            <a:r>
              <a:rPr lang="it-IT" sz="2000" dirty="0" err="1">
                <a:latin typeface="Arial" panose="020B0604020202020204" pitchFamily="34" charset="0"/>
                <a:cs typeface="Arial" panose="020B0604020202020204" pitchFamily="34" charset="0"/>
              </a:rPr>
              <a:t>that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 bit </a:t>
            </a:r>
            <a:r>
              <a:rPr lang="it-IT" sz="2000" dirty="0" err="1">
                <a:latin typeface="Arial" panose="020B0604020202020204" pitchFamily="34" charset="0"/>
                <a:cs typeface="Arial" panose="020B0604020202020204" pitchFamily="34" charset="0"/>
              </a:rPr>
              <a:t>my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dirty="0" err="1">
                <a:latin typeface="Arial" panose="020B0604020202020204" pitchFamily="34" charset="0"/>
                <a:cs typeface="Arial" panose="020B0604020202020204" pitchFamily="34" charset="0"/>
              </a:rPr>
              <a:t>brother</a:t>
            </a:r>
            <a:endParaRPr lang="it-IT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it-IT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it-IT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it-IT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it-IT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it-IT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78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/>
              <a:t>Some </a:t>
            </a:r>
            <a:r>
              <a:rPr lang="it-IT" dirty="0" err="1" smtClean="0"/>
              <a:t>well-known</a:t>
            </a:r>
            <a:r>
              <a:rPr lang="it-IT" dirty="0"/>
              <a:t> </a:t>
            </a:r>
            <a:r>
              <a:rPr lang="it-IT" dirty="0" err="1" smtClean="0"/>
              <a:t>words</a:t>
            </a:r>
            <a:r>
              <a:rPr lang="it-IT" dirty="0" smtClean="0"/>
              <a:t> </a:t>
            </a:r>
            <a:r>
              <a:rPr lang="it-IT" dirty="0" err="1" smtClean="0"/>
              <a:t>used</a:t>
            </a:r>
            <a:r>
              <a:rPr lang="it-IT" dirty="0" smtClean="0"/>
              <a:t> by </a:t>
            </a:r>
            <a:r>
              <a:rPr lang="it-IT" dirty="0" err="1" smtClean="0"/>
              <a:t>Andean</a:t>
            </a:r>
            <a:r>
              <a:rPr lang="it-IT" dirty="0" smtClean="0"/>
              <a:t> Spanish speakers</a:t>
            </a:r>
            <a:endParaRPr lang="it-IT" dirty="0"/>
          </a:p>
        </p:txBody>
      </p:sp>
      <p:sp>
        <p:nvSpPr>
          <p:cNvPr id="6" name="Segnaposto contenuto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it-IT" dirty="0" err="1" smtClean="0"/>
              <a:t>anticuchos</a:t>
            </a:r>
            <a:endParaRPr lang="it-IT" dirty="0" smtClean="0"/>
          </a:p>
          <a:p>
            <a:r>
              <a:rPr lang="it-IT" dirty="0" err="1"/>
              <a:t>c</a:t>
            </a:r>
            <a:r>
              <a:rPr lang="it-IT" dirty="0" err="1" smtClean="0"/>
              <a:t>ancha</a:t>
            </a:r>
            <a:endParaRPr lang="it-IT" dirty="0" smtClean="0"/>
          </a:p>
          <a:p>
            <a:r>
              <a:rPr lang="it-IT" dirty="0" err="1"/>
              <a:t>c</a:t>
            </a:r>
            <a:r>
              <a:rPr lang="it-IT" dirty="0" err="1" smtClean="0"/>
              <a:t>hacra</a:t>
            </a:r>
            <a:endParaRPr lang="it-IT" dirty="0" smtClean="0"/>
          </a:p>
          <a:p>
            <a:r>
              <a:rPr lang="it-IT" dirty="0" err="1"/>
              <a:t>c</a:t>
            </a:r>
            <a:r>
              <a:rPr lang="it-IT" dirty="0" err="1" smtClean="0"/>
              <a:t>hompa</a:t>
            </a:r>
            <a:endParaRPr lang="it-IT" dirty="0" smtClean="0"/>
          </a:p>
          <a:p>
            <a:r>
              <a:rPr lang="it-IT" dirty="0" err="1" smtClean="0"/>
              <a:t>jora</a:t>
            </a:r>
            <a:r>
              <a:rPr lang="it-IT" dirty="0" smtClean="0"/>
              <a:t> (/x/ora, </a:t>
            </a:r>
            <a:r>
              <a:rPr lang="it-IT" dirty="0" err="1" smtClean="0"/>
              <a:t>as</a:t>
            </a:r>
            <a:r>
              <a:rPr lang="it-IT" dirty="0" smtClean="0"/>
              <a:t> in Lo</a:t>
            </a:r>
            <a:r>
              <a:rPr lang="it-IT" u="sng" dirty="0" smtClean="0"/>
              <a:t>ch</a:t>
            </a:r>
            <a:r>
              <a:rPr lang="it-IT" dirty="0" smtClean="0"/>
              <a:t>ness)</a:t>
            </a:r>
          </a:p>
          <a:p>
            <a:r>
              <a:rPr lang="it-IT" dirty="0" err="1" smtClean="0"/>
              <a:t>pisco</a:t>
            </a:r>
            <a:endParaRPr lang="it-IT" dirty="0" smtClean="0"/>
          </a:p>
          <a:p>
            <a:pPr marL="0" indent="0">
              <a:buNone/>
            </a:pPr>
            <a:endParaRPr lang="it-IT" dirty="0" smtClean="0"/>
          </a:p>
          <a:p>
            <a:endParaRPr lang="it-IT" dirty="0"/>
          </a:p>
        </p:txBody>
      </p:sp>
      <p:sp>
        <p:nvSpPr>
          <p:cNvPr id="7" name="Segnaposto contenuto 6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it-IT" sz="2700" dirty="0" err="1" smtClean="0">
                <a:latin typeface="+mj-lt"/>
                <a:cs typeface="Arial" panose="020B0604020202020204" pitchFamily="34" charset="0"/>
              </a:rPr>
              <a:t>skewers</a:t>
            </a:r>
            <a:endParaRPr lang="it-IT" sz="2700" dirty="0" smtClean="0">
              <a:latin typeface="+mj-lt"/>
              <a:cs typeface="Arial" panose="020B0604020202020204" pitchFamily="34" charset="0"/>
            </a:endParaRPr>
          </a:p>
          <a:p>
            <a:r>
              <a:rPr lang="it-IT" sz="2700" dirty="0" err="1" smtClean="0">
                <a:latin typeface="+mj-lt"/>
                <a:cs typeface="Arial" panose="020B0604020202020204" pitchFamily="34" charset="0"/>
              </a:rPr>
              <a:t>roasted</a:t>
            </a:r>
            <a:r>
              <a:rPr lang="it-IT" sz="2700" dirty="0" smtClean="0">
                <a:latin typeface="+mj-lt"/>
                <a:cs typeface="Arial" panose="020B0604020202020204" pitchFamily="34" charset="0"/>
              </a:rPr>
              <a:t> </a:t>
            </a:r>
            <a:r>
              <a:rPr lang="it-IT" sz="2700" dirty="0" err="1" smtClean="0">
                <a:latin typeface="+mj-lt"/>
                <a:cs typeface="Arial" panose="020B0604020202020204" pitchFamily="34" charset="0"/>
              </a:rPr>
              <a:t>maize</a:t>
            </a:r>
            <a:r>
              <a:rPr lang="it-IT" sz="2700" dirty="0" smtClean="0">
                <a:latin typeface="+mj-lt"/>
                <a:cs typeface="Arial" panose="020B0604020202020204" pitchFamily="34" charset="0"/>
              </a:rPr>
              <a:t> </a:t>
            </a:r>
          </a:p>
          <a:p>
            <a:r>
              <a:rPr lang="it-IT" sz="2700" dirty="0" err="1" smtClean="0">
                <a:latin typeface="+mj-lt"/>
                <a:cs typeface="Arial" panose="020B0604020202020204" pitchFamily="34" charset="0"/>
              </a:rPr>
              <a:t>cultivated</a:t>
            </a:r>
            <a:r>
              <a:rPr lang="it-IT" sz="2700" dirty="0" smtClean="0">
                <a:latin typeface="+mj-lt"/>
                <a:cs typeface="Arial" panose="020B0604020202020204" pitchFamily="34" charset="0"/>
              </a:rPr>
              <a:t> </a:t>
            </a:r>
            <a:r>
              <a:rPr lang="it-IT" sz="2700" dirty="0" err="1" smtClean="0">
                <a:latin typeface="+mj-lt"/>
                <a:cs typeface="Arial" panose="020B0604020202020204" pitchFamily="34" charset="0"/>
              </a:rPr>
              <a:t>field</a:t>
            </a:r>
            <a:endParaRPr lang="it-IT" sz="2700" dirty="0" smtClean="0">
              <a:latin typeface="+mj-lt"/>
              <a:cs typeface="Arial" panose="020B0604020202020204" pitchFamily="34" charset="0"/>
            </a:endParaRPr>
          </a:p>
          <a:p>
            <a:r>
              <a:rPr lang="it-IT" sz="2700" dirty="0" smtClean="0">
                <a:latin typeface="+mj-lt"/>
                <a:cs typeface="Arial" panose="020B0604020202020204" pitchFamily="34" charset="0"/>
              </a:rPr>
              <a:t>pullover</a:t>
            </a:r>
          </a:p>
          <a:p>
            <a:r>
              <a:rPr lang="it-IT" sz="2700" dirty="0" err="1" smtClean="0">
                <a:latin typeface="+mj-lt"/>
                <a:cs typeface="Arial" panose="020B0604020202020204" pitchFamily="34" charset="0"/>
              </a:rPr>
              <a:t>brewed</a:t>
            </a:r>
            <a:r>
              <a:rPr lang="it-IT" sz="2700" dirty="0" smtClean="0">
                <a:latin typeface="+mj-lt"/>
                <a:cs typeface="Arial" panose="020B0604020202020204" pitchFamily="34" charset="0"/>
              </a:rPr>
              <a:t> </a:t>
            </a:r>
            <a:r>
              <a:rPr lang="it-IT" sz="2700" dirty="0" err="1" smtClean="0">
                <a:latin typeface="+mj-lt"/>
                <a:cs typeface="Arial" panose="020B0604020202020204" pitchFamily="34" charset="0"/>
              </a:rPr>
              <a:t>maize</a:t>
            </a:r>
            <a:r>
              <a:rPr lang="it-IT" sz="2700" dirty="0" smtClean="0">
                <a:latin typeface="+mj-lt"/>
                <a:cs typeface="Arial" panose="020B0604020202020204" pitchFamily="34" charset="0"/>
              </a:rPr>
              <a:t>, </a:t>
            </a:r>
            <a:r>
              <a:rPr lang="it-IT" sz="2700" dirty="0" err="1" smtClean="0">
                <a:latin typeface="+mj-lt"/>
                <a:cs typeface="Arial" panose="020B0604020202020204" pitchFamily="34" charset="0"/>
              </a:rPr>
              <a:t>used</a:t>
            </a:r>
            <a:r>
              <a:rPr lang="it-IT" sz="2700" dirty="0" smtClean="0">
                <a:latin typeface="+mj-lt"/>
                <a:cs typeface="Arial" panose="020B0604020202020204" pitchFamily="34" charset="0"/>
              </a:rPr>
              <a:t> for home made </a:t>
            </a:r>
            <a:r>
              <a:rPr lang="it-IT" sz="2700" dirty="0" err="1" smtClean="0">
                <a:latin typeface="+mj-lt"/>
                <a:cs typeface="Arial" panose="020B0604020202020204" pitchFamily="34" charset="0"/>
              </a:rPr>
              <a:t>maize</a:t>
            </a:r>
            <a:r>
              <a:rPr lang="it-IT" sz="2700" dirty="0" smtClean="0">
                <a:latin typeface="+mj-lt"/>
                <a:cs typeface="Arial" panose="020B0604020202020204" pitchFamily="34" charset="0"/>
              </a:rPr>
              <a:t> </a:t>
            </a:r>
            <a:r>
              <a:rPr lang="it-IT" sz="2700" dirty="0" err="1" smtClean="0">
                <a:latin typeface="+mj-lt"/>
                <a:cs typeface="Arial" panose="020B0604020202020204" pitchFamily="34" charset="0"/>
              </a:rPr>
              <a:t>beer</a:t>
            </a:r>
            <a:r>
              <a:rPr lang="it-IT" sz="2700" dirty="0" smtClean="0">
                <a:latin typeface="+mj-lt"/>
                <a:cs typeface="Arial" panose="020B0604020202020204" pitchFamily="34" charset="0"/>
              </a:rPr>
              <a:t> (</a:t>
            </a:r>
            <a:r>
              <a:rPr lang="it-IT" sz="2700" dirty="0" err="1" smtClean="0">
                <a:latin typeface="+mj-lt"/>
                <a:cs typeface="Arial" panose="020B0604020202020204" pitchFamily="34" charset="0"/>
              </a:rPr>
              <a:t>c</a:t>
            </a:r>
            <a:r>
              <a:rPr lang="it-IT" sz="2600" dirty="0" err="1" smtClean="0">
                <a:latin typeface="+mj-lt"/>
                <a:cs typeface="Arial" panose="020B0604020202020204" pitchFamily="34" charset="0"/>
              </a:rPr>
              <a:t>hicha</a:t>
            </a:r>
            <a:r>
              <a:rPr lang="it-IT" sz="2600" dirty="0" smtClean="0">
                <a:latin typeface="+mj-lt"/>
                <a:cs typeface="Arial" panose="020B0604020202020204" pitchFamily="34" charset="0"/>
              </a:rPr>
              <a:t>)</a:t>
            </a:r>
          </a:p>
          <a:p>
            <a:r>
              <a:rPr lang="it-IT" sz="2600" dirty="0" err="1" smtClean="0">
                <a:latin typeface="+mj-lt"/>
                <a:cs typeface="Arial" panose="020B0604020202020204" pitchFamily="34" charset="0"/>
              </a:rPr>
              <a:t>grape</a:t>
            </a:r>
            <a:r>
              <a:rPr lang="it-IT" sz="2600" dirty="0" smtClean="0">
                <a:latin typeface="+mj-lt"/>
                <a:cs typeface="Arial" panose="020B0604020202020204" pitchFamily="34" charset="0"/>
              </a:rPr>
              <a:t> brandy</a:t>
            </a:r>
            <a:endParaRPr lang="it-IT" sz="2600" dirty="0">
              <a:latin typeface="+mj-lt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7707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err="1" smtClean="0"/>
              <a:t>anticuchos</a:t>
            </a:r>
            <a:endParaRPr lang="it-IT" dirty="0"/>
          </a:p>
        </p:txBody>
      </p:sp>
      <p:pic>
        <p:nvPicPr>
          <p:cNvPr id="6" name="Segnaposto contenuto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2668" y="1745279"/>
            <a:ext cx="6082992" cy="4556372"/>
          </a:xfrm>
        </p:spPr>
      </p:pic>
    </p:spTree>
    <p:extLst>
      <p:ext uri="{BB962C8B-B14F-4D97-AF65-F5344CB8AC3E}">
        <p14:creationId xmlns:p14="http://schemas.microsoft.com/office/powerpoint/2010/main" val="26528302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err="1" smtClean="0"/>
              <a:t>jora</a:t>
            </a:r>
            <a:endParaRPr lang="it-IT" dirty="0"/>
          </a:p>
        </p:txBody>
      </p:sp>
      <p:pic>
        <p:nvPicPr>
          <p:cNvPr id="5" name="Segnaposto contenuto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1519" y="2417762"/>
            <a:ext cx="2819400" cy="3759200"/>
          </a:xfrm>
        </p:spPr>
      </p:pic>
      <p:pic>
        <p:nvPicPr>
          <p:cNvPr id="6" name="Segnaposto contenuto 5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2994" y="3063875"/>
            <a:ext cx="1847850" cy="2466975"/>
          </a:xfrm>
        </p:spPr>
      </p:pic>
      <p:pic>
        <p:nvPicPr>
          <p:cNvPr id="7" name="Immagin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5400" y="3077368"/>
            <a:ext cx="2466975" cy="1847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553677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e">
  <a:themeElements>
    <a:clrScheme name="Integrale">
      <a:dk1>
        <a:srgbClr val="2E2B21"/>
      </a:dk1>
      <a:lt1>
        <a:srgbClr val="FFFFFF"/>
      </a:lt1>
      <a:dk2>
        <a:srgbClr val="605B4F"/>
      </a:dk2>
      <a:lt2>
        <a:srgbClr val="D8D6BE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Integrale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e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9000"/>
                <a:satMod val="145000"/>
              </a:schemeClr>
            </a:duotone>
          </a:blip>
          <a:tile tx="0" ty="0" sx="32000" sy="32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</a:schemeClr>
              <a:schemeClr val="phClr">
                <a:shade val="95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090DCB5F-146D-478A-852A-34B16FE9F3A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468</TotalTime>
  <Words>425</Words>
  <Application>Microsoft Office PowerPoint</Application>
  <PresentationFormat>Widescreen</PresentationFormat>
  <Paragraphs>96</Paragraphs>
  <Slides>10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10</vt:i4>
      </vt:variant>
    </vt:vector>
  </HeadingPairs>
  <TitlesOfParts>
    <vt:vector size="15" baseType="lpstr">
      <vt:lpstr>Arial</vt:lpstr>
      <vt:lpstr>Tw Cen MT</vt:lpstr>
      <vt:lpstr>Tw Cen MT Condensed</vt:lpstr>
      <vt:lpstr>Wingdings 3</vt:lpstr>
      <vt:lpstr>Integrale</vt:lpstr>
      <vt:lpstr>Andean Spanish</vt:lpstr>
      <vt:lpstr>Approximate distribution of Andean Spanish (black circle line)</vt:lpstr>
      <vt:lpstr>The most evident difference in syntax</vt:lpstr>
      <vt:lpstr> Samples of differences in the word order</vt:lpstr>
      <vt:lpstr> Sample of the difference in the time agreement between main verb and secundary verb</vt:lpstr>
      <vt:lpstr>Samples of morpho-syntactic differences: redundancy («lo», «la» + Object)</vt:lpstr>
      <vt:lpstr>Some well-known words used by Andean Spanish speakers</vt:lpstr>
      <vt:lpstr>anticuchos</vt:lpstr>
      <vt:lpstr>jora</vt:lpstr>
      <vt:lpstr>chompa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Textos paródicos</dc:title>
  <dc:creator>Vitus</dc:creator>
  <cp:lastModifiedBy>Vitus</cp:lastModifiedBy>
  <cp:revision>107</cp:revision>
  <dcterms:created xsi:type="dcterms:W3CDTF">2016-11-16T22:20:37Z</dcterms:created>
  <dcterms:modified xsi:type="dcterms:W3CDTF">2017-11-23T19:52:14Z</dcterms:modified>
</cp:coreProperties>
</file>